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Lst>
  <p:sldSz cy="5143500" cx="9144000"/>
  <p:notesSz cx="6858000" cy="9144000"/>
  <p:embeddedFontLst>
    <p:embeddedFont>
      <p:font typeface="Montserrat"/>
      <p:regular r:id="rId10"/>
      <p:bold r:id="rId11"/>
      <p:italic r:id="rId12"/>
      <p:boldItalic r:id="rId13"/>
    </p:embeddedFont>
    <p:embeddedFont>
      <p:font typeface="Lato"/>
      <p:regular r:id="rId14"/>
      <p:bold r:id="rId15"/>
      <p:italic r:id="rId16"/>
      <p:boldItalic r:id="rId17"/>
    </p:embeddedFont>
    <p:embeddedFont>
      <p:font typeface="Average"/>
      <p:regular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ontserrat-bold.fntdata"/><Relationship Id="rId10" Type="http://schemas.openxmlformats.org/officeDocument/2006/relationships/font" Target="fonts/Montserrat-regular.fntdata"/><Relationship Id="rId13" Type="http://schemas.openxmlformats.org/officeDocument/2006/relationships/font" Target="fonts/Montserrat-boldItalic.fntdata"/><Relationship Id="rId12"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bold.fntdata"/><Relationship Id="rId14" Type="http://schemas.openxmlformats.org/officeDocument/2006/relationships/font" Target="fonts/Lato-regular.fntdata"/><Relationship Id="rId17" Type="http://schemas.openxmlformats.org/officeDocument/2006/relationships/font" Target="fonts/Lato-boldItalic.fntdata"/><Relationship Id="rId16"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060f6176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060f6176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060f6176ff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060f6176ff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092275" y="492450"/>
            <a:ext cx="5134200" cy="248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300"/>
              <a:t>MOVIE RECOMMENDATION SYSTEM BASED ON WATCH HISTORY</a:t>
            </a:r>
            <a:endParaRPr sz="3300"/>
          </a:p>
        </p:txBody>
      </p:sp>
      <p:sp>
        <p:nvSpPr>
          <p:cNvPr id="229" name="Google Shape;229;p17"/>
          <p:cNvSpPr txBox="1"/>
          <p:nvPr/>
        </p:nvSpPr>
        <p:spPr>
          <a:xfrm>
            <a:off x="5263125" y="3038250"/>
            <a:ext cx="2612400" cy="147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Montserrat"/>
                <a:ea typeface="Montserrat"/>
                <a:cs typeface="Montserrat"/>
                <a:sym typeface="Montserrat"/>
              </a:rPr>
              <a:t>Team - Sanvinvidsta</a:t>
            </a:r>
            <a:endParaRPr>
              <a:solidFill>
                <a:schemeClr val="lt1"/>
              </a:solidFill>
              <a:latin typeface="Montserrat"/>
              <a:ea typeface="Montserrat"/>
              <a:cs typeface="Montserrat"/>
              <a:sym typeface="Montserrat"/>
            </a:endParaRPr>
          </a:p>
          <a:p>
            <a:pPr indent="0" lvl="0" marL="0" rtl="0" algn="ctr">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ctr">
              <a:spcBef>
                <a:spcPts val="0"/>
              </a:spcBef>
              <a:spcAft>
                <a:spcPts val="0"/>
              </a:spcAft>
              <a:buNone/>
            </a:pPr>
            <a:r>
              <a:rPr lang="en-GB">
                <a:solidFill>
                  <a:schemeClr val="lt1"/>
                </a:solidFill>
                <a:latin typeface="Montserrat"/>
                <a:ea typeface="Montserrat"/>
                <a:cs typeface="Montserrat"/>
                <a:sym typeface="Montserrat"/>
              </a:rPr>
              <a:t>N Stanley Sujith</a:t>
            </a:r>
            <a:endParaRPr>
              <a:solidFill>
                <a:schemeClr val="lt1"/>
              </a:solidFill>
              <a:latin typeface="Montserrat"/>
              <a:ea typeface="Montserrat"/>
              <a:cs typeface="Montserrat"/>
              <a:sym typeface="Montserrat"/>
            </a:endParaRPr>
          </a:p>
          <a:p>
            <a:pPr indent="0" lvl="0" marL="0" rtl="0" algn="ctr">
              <a:spcBef>
                <a:spcPts val="0"/>
              </a:spcBef>
              <a:spcAft>
                <a:spcPts val="0"/>
              </a:spcAft>
              <a:buNone/>
            </a:pPr>
            <a:r>
              <a:rPr lang="en-GB">
                <a:solidFill>
                  <a:schemeClr val="lt1"/>
                </a:solidFill>
                <a:latin typeface="Montserrat"/>
                <a:ea typeface="Montserrat"/>
                <a:cs typeface="Montserrat"/>
                <a:sym typeface="Montserrat"/>
              </a:rPr>
              <a:t>G V Sanjay Reddy</a:t>
            </a:r>
            <a:endParaRPr>
              <a:solidFill>
                <a:schemeClr val="lt1"/>
              </a:solidFill>
              <a:latin typeface="Montserrat"/>
              <a:ea typeface="Montserrat"/>
              <a:cs typeface="Montserrat"/>
              <a:sym typeface="Montserrat"/>
            </a:endParaRPr>
          </a:p>
          <a:p>
            <a:pPr indent="0" lvl="0" marL="0" rtl="0" algn="ctr">
              <a:spcBef>
                <a:spcPts val="0"/>
              </a:spcBef>
              <a:spcAft>
                <a:spcPts val="0"/>
              </a:spcAft>
              <a:buNone/>
            </a:pPr>
            <a:r>
              <a:rPr lang="en-GB">
                <a:solidFill>
                  <a:schemeClr val="lt1"/>
                </a:solidFill>
                <a:latin typeface="Montserrat"/>
                <a:ea typeface="Montserrat"/>
                <a:cs typeface="Montserrat"/>
                <a:sym typeface="Montserrat"/>
              </a:rPr>
              <a:t>K Vennela</a:t>
            </a:r>
            <a:endParaRPr>
              <a:solidFill>
                <a:schemeClr val="lt1"/>
              </a:solidFill>
              <a:latin typeface="Montserrat"/>
              <a:ea typeface="Montserrat"/>
              <a:cs typeface="Montserrat"/>
              <a:sym typeface="Montserrat"/>
            </a:endParaRPr>
          </a:p>
          <a:p>
            <a:pPr indent="0" lvl="0" marL="0" rtl="0" algn="ctr">
              <a:spcBef>
                <a:spcPts val="0"/>
              </a:spcBef>
              <a:spcAft>
                <a:spcPts val="0"/>
              </a:spcAft>
              <a:buNone/>
            </a:pPr>
            <a:r>
              <a:rPr lang="en-GB">
                <a:solidFill>
                  <a:schemeClr val="lt1"/>
                </a:solidFill>
                <a:latin typeface="Montserrat"/>
                <a:ea typeface="Montserrat"/>
                <a:cs typeface="Montserrat"/>
                <a:sym typeface="Montserrat"/>
              </a:rPr>
              <a:t>G Vidyasri</a:t>
            </a:r>
            <a:endParaRPr>
              <a:solidFill>
                <a:schemeClr val="lt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536325"/>
            <a:ext cx="3987600" cy="5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Outline and the Logic</a:t>
            </a:r>
            <a:endParaRPr/>
          </a:p>
        </p:txBody>
      </p:sp>
      <p:sp>
        <p:nvSpPr>
          <p:cNvPr id="235" name="Google Shape;235;p18"/>
          <p:cNvSpPr txBox="1"/>
          <p:nvPr>
            <p:ph idx="1" type="body"/>
          </p:nvPr>
        </p:nvSpPr>
        <p:spPr>
          <a:xfrm>
            <a:off x="1297500" y="1299900"/>
            <a:ext cx="7038900" cy="29718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Char char="●"/>
            </a:pPr>
            <a:r>
              <a:rPr lang="en-GB" sz="1400">
                <a:latin typeface="Montserrat"/>
                <a:ea typeface="Montserrat"/>
                <a:cs typeface="Montserrat"/>
                <a:sym typeface="Montserrat"/>
              </a:rPr>
              <a:t>Make a data set of all the movies.</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Clean the data.</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Merge, Sort &amp; modify the data accordingly.</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Vectorise using TfidfVectorizer.</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List out last / recently watched movies by the user.</a:t>
            </a:r>
            <a:endParaRPr sz="1800">
              <a:latin typeface="Average"/>
              <a:ea typeface="Average"/>
              <a:cs typeface="Average"/>
              <a:sym typeface="Average"/>
            </a:endParaRPr>
          </a:p>
          <a:p>
            <a:pPr indent="-317500" lvl="0" marL="457200" rtl="0" algn="l">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Find out the top 100 movies similar to each of the 10-15 movies from the data set using cosine similarity.</a:t>
            </a:r>
            <a:endParaRPr sz="1800">
              <a:latin typeface="Average"/>
              <a:ea typeface="Average"/>
              <a:cs typeface="Average"/>
              <a:sym typeface="Average"/>
            </a:endParaRPr>
          </a:p>
          <a:p>
            <a:pPr indent="-317500" lvl="0" marL="457200" rtl="0" algn="l">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List out the most often repeated movies and sort them according to their similarity values.</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If there aren’t enough repeated ones, we will take top ones from the similar list and recommend which are most often.</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GB" sz="1400">
                <a:latin typeface="Montserrat"/>
                <a:ea typeface="Montserrat"/>
                <a:cs typeface="Montserrat"/>
                <a:sym typeface="Montserrat"/>
              </a:rPr>
              <a:t>Out put them in the order of their similarity scores.</a:t>
            </a:r>
            <a:endParaRPr sz="14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482775" y="675300"/>
            <a:ext cx="70389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Making and Modifying </a:t>
            </a:r>
            <a:r>
              <a:rPr lang="en-GB"/>
              <a:t>the Data se</a:t>
            </a:r>
            <a:r>
              <a:rPr lang="en-GB"/>
              <a:t>t</a:t>
            </a:r>
            <a:endParaRPr/>
          </a:p>
        </p:txBody>
      </p:sp>
      <p:sp>
        <p:nvSpPr>
          <p:cNvPr id="241" name="Google Shape;241;p19"/>
          <p:cNvSpPr txBox="1"/>
          <p:nvPr>
            <p:ph idx="1" type="body"/>
          </p:nvPr>
        </p:nvSpPr>
        <p:spPr>
          <a:xfrm>
            <a:off x="1372675" y="1653750"/>
            <a:ext cx="7038900" cy="3065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ontserrat"/>
              <a:buChar char="●"/>
            </a:pPr>
            <a:r>
              <a:rPr lang="en-GB" sz="1400">
                <a:latin typeface="Montserrat"/>
                <a:ea typeface="Montserrat"/>
                <a:cs typeface="Montserrat"/>
                <a:sym typeface="Montserrat"/>
              </a:rPr>
              <a:t>We are making the data set from any of the </a:t>
            </a:r>
            <a:r>
              <a:rPr lang="en-GB" sz="1400">
                <a:latin typeface="Montserrat"/>
                <a:ea typeface="Montserrat"/>
                <a:cs typeface="Montserrat"/>
                <a:sym typeface="Montserrat"/>
              </a:rPr>
              <a:t>popular</a:t>
            </a:r>
            <a:r>
              <a:rPr lang="en-GB" sz="1400">
                <a:latin typeface="Montserrat"/>
                <a:ea typeface="Montserrat"/>
                <a:cs typeface="Montserrat"/>
                <a:sym typeface="Montserrat"/>
              </a:rPr>
              <a:t> sites such as IMDB, etc.</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GB" sz="1400">
                <a:latin typeface="Montserrat"/>
                <a:ea typeface="Montserrat"/>
                <a:cs typeface="Montserrat"/>
                <a:sym typeface="Montserrat"/>
              </a:rPr>
              <a:t>We are going to scrap the data  using scrapy and clean the data using using the RE library.</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GB" sz="1400">
                <a:latin typeface="Montserrat"/>
                <a:ea typeface="Montserrat"/>
                <a:cs typeface="Montserrat"/>
                <a:sym typeface="Montserrat"/>
              </a:rPr>
              <a:t>And our data set is ready!</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GB" sz="1400">
                <a:latin typeface="Montserrat"/>
                <a:ea typeface="Montserrat"/>
                <a:cs typeface="Montserrat"/>
                <a:sym typeface="Montserrat"/>
              </a:rPr>
              <a:t>We will do the same if possible for the user watch history and sort out the 10 recently watched movies.</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GB" sz="1400">
                <a:latin typeface="Montserrat"/>
                <a:ea typeface="Montserrat"/>
                <a:cs typeface="Montserrat"/>
                <a:sym typeface="Montserrat"/>
              </a:rPr>
              <a:t>Then we use the pandas library to read, shape, get the info and create a new feature. We use TfidfVectorizer to change the data from text to vectors.</a:t>
            </a:r>
            <a:endParaRPr sz="14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471075" y="641225"/>
            <a:ext cx="7344900" cy="73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Finding Similarity using </a:t>
            </a:r>
            <a:r>
              <a:rPr lang="en-GB"/>
              <a:t>Cosine Similarity</a:t>
            </a:r>
            <a:endParaRPr/>
          </a:p>
        </p:txBody>
      </p:sp>
      <p:sp>
        <p:nvSpPr>
          <p:cNvPr id="247" name="Google Shape;247;p20"/>
          <p:cNvSpPr txBox="1"/>
          <p:nvPr>
            <p:ph idx="1" type="body"/>
          </p:nvPr>
        </p:nvSpPr>
        <p:spPr>
          <a:xfrm>
            <a:off x="1471075" y="1585925"/>
            <a:ext cx="5877300" cy="2440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ontserrat"/>
              <a:buChar char="●"/>
            </a:pPr>
            <a:r>
              <a:rPr lang="en-GB" sz="1400">
                <a:latin typeface="Montserrat"/>
                <a:ea typeface="Montserrat"/>
                <a:cs typeface="Montserrat"/>
                <a:sym typeface="Montserrat"/>
              </a:rPr>
              <a:t>Cosine similarity measures </a:t>
            </a:r>
            <a:r>
              <a:rPr b="1" lang="en-GB" sz="1400">
                <a:latin typeface="Montserrat"/>
                <a:ea typeface="Montserrat"/>
                <a:cs typeface="Montserrat"/>
                <a:sym typeface="Montserrat"/>
              </a:rPr>
              <a:t>the similarity between two vectors of an inner product space</a:t>
            </a:r>
            <a:r>
              <a:rPr lang="en-GB" sz="1400">
                <a:latin typeface="Montserrat"/>
                <a:ea typeface="Montserrat"/>
                <a:cs typeface="Montserrat"/>
                <a:sym typeface="Montserrat"/>
              </a:rPr>
              <a:t>. </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GB" sz="1400">
                <a:latin typeface="Montserrat"/>
                <a:ea typeface="Montserrat"/>
                <a:cs typeface="Montserrat"/>
                <a:sym typeface="Montserrat"/>
              </a:rPr>
              <a:t>We pan to find the similarity using cast, crew (director), rating and genre of the recently watched movies .</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GB" sz="1400">
                <a:latin typeface="Montserrat"/>
                <a:ea typeface="Montserrat"/>
                <a:cs typeface="Montserrat"/>
                <a:sym typeface="Montserrat"/>
              </a:rPr>
              <a:t> We then list out movies which are most often repeated when listing out similar movies of each movie watched in past by the user and sort them in the order of their similarity scores and recommend .</a:t>
            </a:r>
            <a:endParaRPr sz="1400">
              <a:latin typeface="Montserrat"/>
              <a:ea typeface="Montserrat"/>
              <a:cs typeface="Montserrat"/>
              <a:sym typeface="Montserrat"/>
            </a:endParaRPr>
          </a:p>
          <a:p>
            <a:pPr indent="0" lvl="0" marL="457200" rtl="0" algn="l">
              <a:spcBef>
                <a:spcPts val="1200"/>
              </a:spcBef>
              <a:spcAft>
                <a:spcPts val="0"/>
              </a:spcAft>
              <a:buNone/>
            </a:pPr>
            <a:r>
              <a:t/>
            </a:r>
            <a:endParaRPr sz="1400">
              <a:latin typeface="Montserrat"/>
              <a:ea typeface="Montserrat"/>
              <a:cs typeface="Montserrat"/>
              <a:sym typeface="Montserrat"/>
            </a:endParaRPr>
          </a:p>
          <a:p>
            <a:pPr indent="0" lvl="0" marL="0" rtl="0" algn="l">
              <a:spcBef>
                <a:spcPts val="1600"/>
              </a:spcBef>
              <a:spcAft>
                <a:spcPts val="1600"/>
              </a:spcAft>
              <a:buNone/>
            </a:pPr>
            <a:r>
              <a:t/>
            </a:r>
            <a:endParaRPr sz="14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